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90" r:id="rId7"/>
    <p:sldId id="302" r:id="rId8"/>
    <p:sldId id="291" r:id="rId9"/>
    <p:sldId id="304" r:id="rId10"/>
    <p:sldId id="305" r:id="rId11"/>
    <p:sldId id="292" r:id="rId12"/>
    <p:sldId id="293" r:id="rId13"/>
    <p:sldId id="294" r:id="rId14"/>
    <p:sldId id="295" r:id="rId15"/>
    <p:sldId id="298" r:id="rId16"/>
    <p:sldId id="300" r:id="rId17"/>
    <p:sldId id="303" r:id="rId18"/>
    <p:sldId id="306"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3170" autoAdjust="0"/>
  </p:normalViewPr>
  <p:slideViewPr>
    <p:cSldViewPr>
      <p:cViewPr varScale="1">
        <p:scale>
          <a:sx n="71" d="100"/>
          <a:sy n="71" d="100"/>
        </p:scale>
        <p:origin x="27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564C7-6A2E-4558-BC48-E46792A34DC7}" type="datetimeFigureOut">
              <a:rPr lang="nl-NL" smtClean="0"/>
              <a:t>18-11-2020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CA8F5-E7AA-4091-BAD1-A20CAEE891FF}" type="slidenum">
              <a:rPr lang="nl-NL" smtClean="0"/>
              <a:t>‹nr.›</a:t>
            </a:fld>
            <a:endParaRPr lang="nl-NL"/>
          </a:p>
        </p:txBody>
      </p:sp>
    </p:spTree>
    <p:extLst>
      <p:ext uri="{BB962C8B-B14F-4D97-AF65-F5344CB8AC3E}">
        <p14:creationId xmlns:p14="http://schemas.microsoft.com/office/powerpoint/2010/main" val="51606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Sinds we op grote schaal grondstoffen en fossiele brandstoffen</a:t>
            </a:r>
            <a:r>
              <a:rPr lang="nl-NL" baseline="0" dirty="0"/>
              <a:t> </a:t>
            </a:r>
            <a:r>
              <a:rPr lang="nl-NL" dirty="0"/>
              <a:t>kunnen delven</a:t>
            </a:r>
            <a:r>
              <a:rPr lang="nl-NL" baseline="0" dirty="0"/>
              <a:t> hebben we een weggooimaatschappij </a:t>
            </a:r>
            <a:r>
              <a:rPr lang="nl-NL" baseline="0" dirty="0" err="1"/>
              <a:t>gecreeerd</a:t>
            </a:r>
            <a:r>
              <a:rPr lang="nl-NL" baseline="0" dirty="0"/>
              <a:t>.</a:t>
            </a:r>
          </a:p>
          <a:p>
            <a:r>
              <a:rPr lang="nl-NL" baseline="0" dirty="0"/>
              <a:t>Producten komen na gebruik op de vuilnisbelt.</a:t>
            </a:r>
          </a:p>
          <a:p>
            <a:r>
              <a:rPr lang="nl-NL" baseline="0" dirty="0"/>
              <a:t>Er was geen reden (en te duur) om er nog iets mee te doen.</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3</a:t>
            </a:fld>
            <a:endParaRPr lang="nl-NL"/>
          </a:p>
        </p:txBody>
      </p:sp>
    </p:spTree>
    <p:extLst>
      <p:ext uri="{BB962C8B-B14F-4D97-AF65-F5344CB8AC3E}">
        <p14:creationId xmlns:p14="http://schemas.microsoft.com/office/powerpoint/2010/main" val="23097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15</a:t>
            </a:fld>
            <a:endParaRPr lang="nl-NL"/>
          </a:p>
        </p:txBody>
      </p:sp>
    </p:spTree>
    <p:extLst>
      <p:ext uri="{BB962C8B-B14F-4D97-AF65-F5344CB8AC3E}">
        <p14:creationId xmlns:p14="http://schemas.microsoft.com/office/powerpoint/2010/main" val="115532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4</a:t>
            </a:fld>
            <a:endParaRPr lang="nl-NL"/>
          </a:p>
        </p:txBody>
      </p:sp>
    </p:spTree>
    <p:extLst>
      <p:ext uri="{BB962C8B-B14F-4D97-AF65-F5344CB8AC3E}">
        <p14:creationId xmlns:p14="http://schemas.microsoft.com/office/powerpoint/2010/main" val="261948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ontstaat geen afvalberg maar alles</a:t>
            </a:r>
            <a:r>
              <a:rPr lang="nl-NL" baseline="0" dirty="0"/>
              <a:t> wordt hergebruikt.</a:t>
            </a:r>
          </a:p>
          <a:p>
            <a:r>
              <a:rPr lang="nl-NL" baseline="0" dirty="0"/>
              <a:t>Stoffen worden opgenomen, gebruikt, afgebroken en hergebruikt.</a:t>
            </a:r>
          </a:p>
          <a:p>
            <a:r>
              <a:rPr lang="nl-NL" baseline="0" dirty="0"/>
              <a:t>Dit is duurzaam en gaat al miljoenenjaar door.</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5</a:t>
            </a:fld>
            <a:endParaRPr lang="nl-NL"/>
          </a:p>
        </p:txBody>
      </p:sp>
    </p:spTree>
    <p:extLst>
      <p:ext uri="{BB962C8B-B14F-4D97-AF65-F5344CB8AC3E}">
        <p14:creationId xmlns:p14="http://schemas.microsoft.com/office/powerpoint/2010/main" val="64293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appelboom ieder</a:t>
            </a:r>
            <a:r>
              <a:rPr lang="nl-NL" baseline="0" dirty="0"/>
              <a:t> jaar opnieuw heerlijke appels produceert?</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8</a:t>
            </a:fld>
            <a:endParaRPr lang="nl-NL"/>
          </a:p>
        </p:txBody>
      </p:sp>
    </p:spTree>
    <p:extLst>
      <p:ext uri="{BB962C8B-B14F-4D97-AF65-F5344CB8AC3E}">
        <p14:creationId xmlns:p14="http://schemas.microsoft.com/office/powerpoint/2010/main" val="141888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boom haalt zijn energie uit zonlicht</a:t>
            </a:r>
          </a:p>
          <a:p>
            <a:r>
              <a:rPr lang="nl-NL" dirty="0"/>
              <a:t>Grondstoffen uit de lucht (co2)</a:t>
            </a:r>
          </a:p>
          <a:p>
            <a:r>
              <a:rPr lang="nl-NL" dirty="0"/>
              <a:t>En regenwater uit de bodem</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9</a:t>
            </a:fld>
            <a:endParaRPr lang="nl-NL"/>
          </a:p>
        </p:txBody>
      </p:sp>
    </p:spTree>
    <p:extLst>
      <p:ext uri="{BB962C8B-B14F-4D97-AF65-F5344CB8AC3E}">
        <p14:creationId xmlns:p14="http://schemas.microsoft.com/office/powerpoint/2010/main" val="149139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a:t>
            </a:r>
            <a:r>
              <a:rPr lang="nl-NL" baseline="0" dirty="0"/>
              <a:t> kan doordat de boom werkt met afbreekbare verbindingen van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10</a:t>
            </a:fld>
            <a:endParaRPr lang="nl-NL"/>
          </a:p>
        </p:txBody>
      </p:sp>
    </p:spTree>
    <p:extLst>
      <p:ext uri="{BB962C8B-B14F-4D97-AF65-F5344CB8AC3E}">
        <p14:creationId xmlns:p14="http://schemas.microsoft.com/office/powerpoint/2010/main" val="56102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boom werkt zo min mogelijk met giftige (niet afbreekbarre stoffen) zoals</a:t>
            </a:r>
          </a:p>
          <a:p>
            <a:r>
              <a:rPr lang="nl-NL" dirty="0"/>
              <a:t>ijzer,</a:t>
            </a:r>
            <a:r>
              <a:rPr lang="nl-NL" baseline="0" dirty="0"/>
              <a:t> Cadmium, zink, koper en stoffen zoals</a:t>
            </a:r>
          </a:p>
          <a:p>
            <a:r>
              <a:rPr lang="nl-NL" baseline="0" dirty="0"/>
              <a:t>Chloor, lood, Fluor.</a:t>
            </a:r>
          </a:p>
          <a:p>
            <a:r>
              <a:rPr lang="nl-NL" baseline="0" dirty="0"/>
              <a:t>Deze zijn niet of zeer moeilijk afbreekbaar en vaak giftig</a:t>
            </a:r>
          </a:p>
          <a:p>
            <a:r>
              <a:rPr lang="nl-NL" baseline="0" dirty="0"/>
              <a:t>Wij zouden ook meer BIOBASED en GIFVRIJ moeten doen.</a:t>
            </a:r>
          </a:p>
          <a:p>
            <a:r>
              <a:rPr lang="nl-NL" baseline="0" dirty="0"/>
              <a:t>Nadenken of het achteraf (na gebruik) het product wel afbreekbaar is.</a:t>
            </a:r>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11</a:t>
            </a:fld>
            <a:endParaRPr lang="nl-NL"/>
          </a:p>
        </p:txBody>
      </p:sp>
    </p:spTree>
    <p:extLst>
      <p:ext uri="{BB962C8B-B14F-4D97-AF65-F5344CB8AC3E}">
        <p14:creationId xmlns:p14="http://schemas.microsoft.com/office/powerpoint/2010/main" val="381885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4434C"/>
                </a:solidFill>
                <a:effectLst/>
                <a:latin typeface="Tahoma" panose="020B0604030504040204" pitchFamily="34" charset="0"/>
              </a:rPr>
              <a:t>De zon schijnt op de akker. Er worden b.v. aardappelen gemaakt. Die aardappelen hebben een </a:t>
            </a:r>
            <a:r>
              <a:rPr lang="nl-NL" b="1" i="0" dirty="0">
                <a:solidFill>
                  <a:srgbClr val="34434C"/>
                </a:solidFill>
                <a:effectLst/>
                <a:latin typeface="Tahoma" panose="020B0604030504040204" pitchFamily="34" charset="0"/>
              </a:rPr>
              <a:t>hele hoge opbrengst en groeien dus heel efficiënt en Bodenverbeteraar</a:t>
            </a:r>
            <a:r>
              <a:rPr lang="nl-NL" b="0" i="0" dirty="0">
                <a:solidFill>
                  <a:srgbClr val="34434C"/>
                </a:solidFill>
                <a:effectLst/>
                <a:latin typeface="Tahoma" panose="020B0604030504040204" pitchFamily="34" charset="0"/>
              </a:rPr>
              <a:t>. De stoffen die daar in zitten kunnen worden omgezet in allerhande stoffen voor de industrie zoals </a:t>
            </a:r>
            <a:r>
              <a:rPr lang="nl-NL" b="0" i="0" dirty="0" err="1">
                <a:solidFill>
                  <a:srgbClr val="34434C"/>
                </a:solidFill>
                <a:effectLst/>
                <a:latin typeface="Tahoma" panose="020B0604030504040204" pitchFamily="34" charset="0"/>
              </a:rPr>
              <a:t>bioplastics</a:t>
            </a:r>
            <a:r>
              <a:rPr lang="nl-NL" b="0" i="0" dirty="0">
                <a:solidFill>
                  <a:srgbClr val="34434C"/>
                </a:solidFill>
                <a:effectLst/>
                <a:latin typeface="Tahoma" panose="020B0604030504040204" pitchFamily="34" charset="0"/>
              </a:rPr>
              <a:t> e.d. Ze bestaan uit bouwstenen die weer teruggegeven kunnen worden aan de natuur.  Een voorwaarde is wel dat er geen giftige stoffen in zitten, anders vervuil je de bodems waar je weer je gewassen op wilt telen. Je hebt dan een bio cyclus opgebouwd die producten produceert op zonne-energie en waarbij de grondstoffen in een kringloop zitten. </a:t>
            </a:r>
            <a:br>
              <a:rPr lang="nl-NL" b="0" i="0" dirty="0">
                <a:solidFill>
                  <a:srgbClr val="34434C"/>
                </a:solidFill>
                <a:effectLst/>
                <a:latin typeface="Tahoma" panose="020B0604030504040204" pitchFamily="34" charset="0"/>
              </a:rPr>
            </a:br>
            <a:br>
              <a:rPr lang="nl-NL" b="0" i="0" dirty="0">
                <a:solidFill>
                  <a:srgbClr val="34434C"/>
                </a:solidFill>
                <a:effectLst/>
                <a:latin typeface="Tahoma" panose="020B0604030504040204" pitchFamily="34" charset="0"/>
              </a:rPr>
            </a:br>
            <a:r>
              <a:rPr lang="nl-NL" b="0" i="0" dirty="0">
                <a:solidFill>
                  <a:srgbClr val="34434C"/>
                </a:solidFill>
                <a:effectLst/>
                <a:latin typeface="Tahoma" panose="020B0604030504040204" pitchFamily="34" charset="0"/>
              </a:rPr>
              <a:t>Een voorbeeld van de bio cyclus is de kleding van </a:t>
            </a:r>
            <a:r>
              <a:rPr lang="nl-NL" b="0" i="0" dirty="0" err="1">
                <a:solidFill>
                  <a:srgbClr val="34434C"/>
                </a:solidFill>
                <a:effectLst/>
                <a:latin typeface="Tahoma" panose="020B0604030504040204" pitchFamily="34" charset="0"/>
              </a:rPr>
              <a:t>Trigema</a:t>
            </a:r>
            <a:r>
              <a:rPr lang="nl-NL" b="0" i="0" dirty="0">
                <a:solidFill>
                  <a:srgbClr val="34434C"/>
                </a:solidFill>
                <a:effectLst/>
                <a:latin typeface="Tahoma" panose="020B0604030504040204" pitchFamily="34" charset="0"/>
              </a:rPr>
              <a:t>. </a:t>
            </a:r>
            <a:r>
              <a:rPr lang="nl-NL" b="1" i="0" dirty="0">
                <a:solidFill>
                  <a:srgbClr val="34434C"/>
                </a:solidFill>
                <a:effectLst/>
                <a:latin typeface="Tahoma" panose="020B0604030504040204" pitchFamily="34" charset="0"/>
              </a:rPr>
              <a:t>De katoenplanten zijn vrij van giftige stoffen gekweekt</a:t>
            </a:r>
            <a:r>
              <a:rPr lang="nl-NL" b="0" i="0" dirty="0">
                <a:solidFill>
                  <a:srgbClr val="34434C"/>
                </a:solidFill>
                <a:effectLst/>
                <a:latin typeface="Tahoma" panose="020B0604030504040204" pitchFamily="34" charset="0"/>
              </a:rPr>
              <a:t>. Daar wordt kleding van gemaakt die ook gifvrij is. Na gebruik kan de kleding vergist worden (hetgeen aardgas oplevert) of gegooid worden op de composthoop waar het wordt afgebroken. Op de </a:t>
            </a:r>
            <a:r>
              <a:rPr lang="nl-NL" b="0" i="0" dirty="0" err="1">
                <a:solidFill>
                  <a:srgbClr val="34434C"/>
                </a:solidFill>
                <a:effectLst/>
                <a:latin typeface="Tahoma" panose="020B0604030504040204" pitchFamily="34" charset="0"/>
              </a:rPr>
              <a:t>kompost</a:t>
            </a:r>
            <a:r>
              <a:rPr lang="nl-NL" b="0" i="0" dirty="0">
                <a:solidFill>
                  <a:srgbClr val="34434C"/>
                </a:solidFill>
                <a:effectLst/>
                <a:latin typeface="Tahoma" panose="020B0604030504040204" pitchFamily="34" charset="0"/>
              </a:rPr>
              <a:t> kan de katoen weer groeien. Als we de kleding zo maken en er duurzame (</a:t>
            </a:r>
            <a:r>
              <a:rPr lang="nl-NL" b="0" i="0" dirty="0" err="1">
                <a:solidFill>
                  <a:srgbClr val="34434C"/>
                </a:solidFill>
                <a:effectLst/>
                <a:latin typeface="Tahoma" panose="020B0604030504040204" pitchFamily="34" charset="0"/>
              </a:rPr>
              <a:t>zonne</a:t>
            </a:r>
            <a:r>
              <a:rPr lang="nl-NL" b="0" i="0" dirty="0">
                <a:solidFill>
                  <a:srgbClr val="34434C"/>
                </a:solidFill>
                <a:effectLst/>
                <a:latin typeface="Tahoma" panose="020B0604030504040204" pitchFamily="34" charset="0"/>
              </a:rPr>
              <a:t>)energie bij gebruiken, kan het proces als maar doorgaan.</a:t>
            </a:r>
            <a:r>
              <a:rPr lang="nl-NL" b="0" i="1" dirty="0">
                <a:solidFill>
                  <a:srgbClr val="34434C"/>
                </a:solidFill>
                <a:effectLst/>
                <a:latin typeface="Tahoma" panose="020B0604030504040204" pitchFamily="34" charset="0"/>
              </a:rPr>
              <a:t>“ Shopping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clothing</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ever” </a:t>
            </a:r>
            <a:r>
              <a:rPr lang="nl-NL" b="0" i="0" dirty="0">
                <a:solidFill>
                  <a:srgbClr val="34434C"/>
                </a:solidFill>
                <a:effectLst/>
                <a:latin typeface="Tahoma" panose="020B0604030504040204" pitchFamily="34" charset="0"/>
              </a:rPr>
              <a:t>wordt mogelijk in de komende circulaire economie. </a:t>
            </a:r>
            <a:r>
              <a:rPr lang="nl-NL" b="1" i="0" dirty="0">
                <a:solidFill>
                  <a:srgbClr val="34434C"/>
                </a:solidFill>
                <a:effectLst/>
                <a:latin typeface="Tahoma" panose="020B0604030504040204" pitchFamily="34" charset="0"/>
              </a:rPr>
              <a:t>Ook Puma heeft al schoenen die gifvrij zijn en op de composthoop kunnen</a:t>
            </a:r>
            <a:r>
              <a:rPr lang="nl-NL" b="0" i="0" dirty="0">
                <a:solidFill>
                  <a:srgbClr val="34434C"/>
                </a:solidFill>
                <a:effectLst/>
                <a:latin typeface="Tahoma" panose="020B0604030504040204" pitchFamily="34" charset="0"/>
              </a:rPr>
              <a:t>. Na zes maanden is er vrijwel niets meer van over.</a:t>
            </a:r>
          </a:p>
          <a:p>
            <a:pPr algn="l"/>
            <a:endParaRPr lang="nl-NL" b="0" i="0" dirty="0">
              <a:solidFill>
                <a:srgbClr val="34434C"/>
              </a:solidFill>
              <a:effectLst/>
              <a:latin typeface="Tahoma" panose="020B0604030504040204" pitchFamily="34" charset="0"/>
            </a:endParaRPr>
          </a:p>
          <a:p>
            <a:pPr algn="l"/>
            <a:r>
              <a:rPr lang="nl-NL" b="0" i="0" dirty="0">
                <a:solidFill>
                  <a:srgbClr val="34434C"/>
                </a:solidFill>
                <a:effectLst/>
                <a:latin typeface="Tahoma" panose="020B0604030504040204" pitchFamily="34" charset="0"/>
              </a:rPr>
              <a:t>Als de fabrieken dan ook nog eens het water en de lucht zuiveren, zijn gebouwd met hernieuwbare materialen en de natuur over het dak door laten lopen, leveren ze een positieve bijdrage aan het leven op aarde. Dan is er niets aan de hand.</a:t>
            </a:r>
          </a:p>
          <a:p>
            <a:endParaRPr lang="nl-NL" b="0" i="0" dirty="0">
              <a:solidFill>
                <a:srgbClr val="34434C"/>
              </a:solidFill>
              <a:effectLst/>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204944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4434C"/>
                </a:solidFill>
                <a:effectLst/>
                <a:latin typeface="Tahoma" panose="020B0604030504040204" pitchFamily="34" charset="0"/>
              </a:rPr>
              <a:t>Een voorbeeld van de bio cyclus is de kleding van </a:t>
            </a:r>
            <a:r>
              <a:rPr lang="nl-NL" b="0" i="0" dirty="0" err="1">
                <a:solidFill>
                  <a:srgbClr val="34434C"/>
                </a:solidFill>
                <a:effectLst/>
                <a:latin typeface="Tahoma" panose="020B0604030504040204" pitchFamily="34" charset="0"/>
              </a:rPr>
              <a:t>Trigema</a:t>
            </a:r>
            <a:r>
              <a:rPr lang="nl-NL" b="0" i="0" dirty="0">
                <a:solidFill>
                  <a:srgbClr val="34434C"/>
                </a:solidFill>
                <a:effectLst/>
                <a:latin typeface="Tahoma" panose="020B0604030504040204" pitchFamily="34" charset="0"/>
              </a:rPr>
              <a:t>. De katoenplanten zijn vrij van giftige stoffen gekweekt. Daar wordt kleding van gemaakt die ook gifvrij is. Na gebruik kan de kleding vergist worden (hetgeen aardgas oplevert) of gegooid worden op de composthoop waar het wordt afgebroken. Op de </a:t>
            </a:r>
            <a:r>
              <a:rPr lang="nl-NL" b="0" i="0" dirty="0" err="1">
                <a:solidFill>
                  <a:srgbClr val="34434C"/>
                </a:solidFill>
                <a:effectLst/>
                <a:latin typeface="Tahoma" panose="020B0604030504040204" pitchFamily="34" charset="0"/>
              </a:rPr>
              <a:t>kompost</a:t>
            </a:r>
            <a:r>
              <a:rPr lang="nl-NL" b="0" i="0" dirty="0">
                <a:solidFill>
                  <a:srgbClr val="34434C"/>
                </a:solidFill>
                <a:effectLst/>
                <a:latin typeface="Tahoma" panose="020B0604030504040204" pitchFamily="34" charset="0"/>
              </a:rPr>
              <a:t> kan de katoen weer groeien. Als we de kleding zo maken en er duurzame (</a:t>
            </a:r>
            <a:r>
              <a:rPr lang="nl-NL" b="0" i="0" dirty="0" err="1">
                <a:solidFill>
                  <a:srgbClr val="34434C"/>
                </a:solidFill>
                <a:effectLst/>
                <a:latin typeface="Tahoma" panose="020B0604030504040204" pitchFamily="34" charset="0"/>
              </a:rPr>
              <a:t>zonne</a:t>
            </a:r>
            <a:r>
              <a:rPr lang="nl-NL" b="0" i="0" dirty="0">
                <a:solidFill>
                  <a:srgbClr val="34434C"/>
                </a:solidFill>
                <a:effectLst/>
                <a:latin typeface="Tahoma" panose="020B0604030504040204" pitchFamily="34" charset="0"/>
              </a:rPr>
              <a:t>)energie bij gebruiken, kan het proces als maar doorgaan.</a:t>
            </a:r>
            <a:r>
              <a:rPr lang="nl-NL" b="0" i="1" dirty="0">
                <a:solidFill>
                  <a:srgbClr val="34434C"/>
                </a:solidFill>
                <a:effectLst/>
                <a:latin typeface="Tahoma" panose="020B0604030504040204" pitchFamily="34" charset="0"/>
              </a:rPr>
              <a:t>“ Shopping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clothing</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ever” </a:t>
            </a:r>
            <a:r>
              <a:rPr lang="nl-NL" b="0" i="0" dirty="0">
                <a:solidFill>
                  <a:srgbClr val="34434C"/>
                </a:solidFill>
                <a:effectLst/>
                <a:latin typeface="Tahoma" panose="020B0604030504040204" pitchFamily="34" charset="0"/>
              </a:rPr>
              <a:t>wordt mogelijk in de komende circulaire economie. Ook Puma heeft al schoenen die gifvrij zijn en op de composthoop kunnen. Na zes maanden is er vrijwel niets meer van over.</a:t>
            </a:r>
          </a:p>
          <a:p>
            <a:pPr algn="l"/>
            <a:r>
              <a:rPr lang="nl-NL" b="0" i="0" dirty="0">
                <a:solidFill>
                  <a:srgbClr val="34434C"/>
                </a:solidFill>
                <a:effectLst/>
                <a:latin typeface="Tahoma" panose="020B0604030504040204" pitchFamily="34" charset="0"/>
              </a:rPr>
              <a:t>Als de fabrieken dan ook nog eens het water en de lucht zuiveren, zijn gebouwd met hernieuwbare materialen en de natuur over het dak door laten lopen, leveren ze een positieve bijdrage aan het leven op aarde. Dan is er niets aan de hand.</a:t>
            </a:r>
          </a:p>
          <a:p>
            <a:br>
              <a:rPr lang="nl-NL" dirty="0"/>
            </a:br>
            <a:endParaRPr lang="nl-NL" dirty="0"/>
          </a:p>
          <a:p>
            <a:r>
              <a:rPr lang="nl-NL" dirty="0"/>
              <a:t>Gifvrije </a:t>
            </a:r>
            <a:r>
              <a:rPr lang="nl-NL" dirty="0" err="1"/>
              <a:t>kantoenproductie</a:t>
            </a:r>
            <a:r>
              <a:rPr lang="nl-NL" dirty="0"/>
              <a:t>.</a:t>
            </a:r>
          </a:p>
          <a:p>
            <a:r>
              <a:rPr lang="nl-NL" dirty="0"/>
              <a:t>Gifvrije</a:t>
            </a:r>
            <a:r>
              <a:rPr lang="nl-NL" baseline="0" dirty="0"/>
              <a:t> / biologische verf</a:t>
            </a:r>
          </a:p>
          <a:p>
            <a:r>
              <a:rPr lang="nl-NL" baseline="0" dirty="0"/>
              <a:t>Na gebruik op de composthoop</a:t>
            </a:r>
          </a:p>
          <a:p>
            <a:r>
              <a:rPr lang="nl-NL" baseline="0" dirty="0"/>
              <a:t>Op de compost kan opnieuw katoenplanten groeien</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13</a:t>
            </a:fld>
            <a:endParaRPr lang="nl-NL"/>
          </a:p>
        </p:txBody>
      </p:sp>
    </p:spTree>
    <p:extLst>
      <p:ext uri="{BB962C8B-B14F-4D97-AF65-F5344CB8AC3E}">
        <p14:creationId xmlns:p14="http://schemas.microsoft.com/office/powerpoint/2010/main" val="398654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18-11-2020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18-11-2020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18-11-2020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18-11-2020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10" Type="http://schemas.microsoft.com/office/2007/relationships/hdphoto" Target="../media/hdphoto3.wdp"/><Relationship Id="rId4" Type="http://schemas.openxmlformats.org/officeDocument/2006/relationships/image" Target="../media/image12.jp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36"/>
            <a:ext cx="12192000"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3719736" y="1988840"/>
            <a:ext cx="4304576" cy="707886"/>
          </a:xfrm>
          <a:prstGeom prst="rect">
            <a:avLst/>
          </a:prstGeom>
        </p:spPr>
        <p:txBody>
          <a:bodyPr wrap="none">
            <a:spAutoFit/>
          </a:bodyPr>
          <a:lstStyle/>
          <a:p>
            <a:r>
              <a:rPr lang="nl-NL" sz="4000" dirty="0"/>
              <a:t>Circulaire Economie</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4660" y="1412776"/>
            <a:ext cx="6284611" cy="4742917"/>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811" y="980728"/>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836946" y="1790173"/>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8760296" y="5091131"/>
            <a:ext cx="1076910" cy="925609"/>
          </a:xfrm>
          <a:prstGeom prst="rect">
            <a:avLst/>
          </a:prstGeom>
        </p:spPr>
      </p:pic>
      <p:sp>
        <p:nvSpPr>
          <p:cNvPr id="6" name="Stroomdiagram: Verbindingslijn 5"/>
          <p:cNvSpPr/>
          <p:nvPr/>
        </p:nvSpPr>
        <p:spPr>
          <a:xfrm>
            <a:off x="263352" y="6021288"/>
            <a:ext cx="428838" cy="360040"/>
          </a:xfrm>
          <a:prstGeom prst="flowChart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nl-NL" dirty="0"/>
              <a:t>C</a:t>
            </a:r>
          </a:p>
        </p:txBody>
      </p:sp>
      <p:sp>
        <p:nvSpPr>
          <p:cNvPr id="12" name="Stroomdiagram: Verbindingslijn 11"/>
          <p:cNvSpPr/>
          <p:nvPr/>
        </p:nvSpPr>
        <p:spPr>
          <a:xfrm>
            <a:off x="697005" y="6021288"/>
            <a:ext cx="428838" cy="360040"/>
          </a:xfrm>
          <a:prstGeom prst="flowChartConnector">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a:t>H</a:t>
            </a:r>
          </a:p>
        </p:txBody>
      </p:sp>
      <p:sp>
        <p:nvSpPr>
          <p:cNvPr id="14" name="Stroomdiagram: Verbindingslijn 13"/>
          <p:cNvSpPr/>
          <p:nvPr/>
        </p:nvSpPr>
        <p:spPr>
          <a:xfrm>
            <a:off x="1125843" y="6021288"/>
            <a:ext cx="428838" cy="36004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O</a:t>
            </a:r>
          </a:p>
        </p:txBody>
      </p:sp>
      <p:sp>
        <p:nvSpPr>
          <p:cNvPr id="15" name="Stroomdiagram: Verbindingslijn 14"/>
          <p:cNvSpPr/>
          <p:nvPr/>
        </p:nvSpPr>
        <p:spPr>
          <a:xfrm>
            <a:off x="1556622" y="6021288"/>
            <a:ext cx="428838" cy="36004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P</a:t>
            </a:r>
          </a:p>
        </p:txBody>
      </p:sp>
      <p:sp>
        <p:nvSpPr>
          <p:cNvPr id="16" name="Stroomdiagram: Verbindingslijn 15"/>
          <p:cNvSpPr/>
          <p:nvPr/>
        </p:nvSpPr>
        <p:spPr>
          <a:xfrm>
            <a:off x="1982969" y="6021288"/>
            <a:ext cx="428838" cy="36004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a:t>N</a:t>
            </a:r>
          </a:p>
        </p:txBody>
      </p:sp>
      <p:sp>
        <p:nvSpPr>
          <p:cNvPr id="17" name="Stroomdiagram: Verbindingslijn 16"/>
          <p:cNvSpPr/>
          <p:nvPr/>
        </p:nvSpPr>
        <p:spPr>
          <a:xfrm>
            <a:off x="2391207" y="6021288"/>
            <a:ext cx="428838" cy="360040"/>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S</a:t>
            </a:r>
          </a:p>
        </p:txBody>
      </p:sp>
      <p:sp>
        <p:nvSpPr>
          <p:cNvPr id="18" name="Tekstvak 17">
            <a:extLst>
              <a:ext uri="{FF2B5EF4-FFF2-40B4-BE49-F238E27FC236}">
                <a16:creationId xmlns:a16="http://schemas.microsoft.com/office/drawing/2014/main" id="{11691DD5-AD56-4CEF-9FAC-6CFAA8B84BAB}"/>
              </a:ext>
            </a:extLst>
          </p:cNvPr>
          <p:cNvSpPr txBox="1"/>
          <p:nvPr/>
        </p:nvSpPr>
        <p:spPr>
          <a:xfrm>
            <a:off x="1185144" y="3055842"/>
            <a:ext cx="2288090" cy="1754326"/>
          </a:xfrm>
          <a:prstGeom prst="rect">
            <a:avLst/>
          </a:prstGeom>
          <a:noFill/>
        </p:spPr>
        <p:txBody>
          <a:bodyPr wrap="square">
            <a:spAutoFit/>
          </a:bodyPr>
          <a:lstStyle/>
          <a:p>
            <a:pPr lvl="1"/>
            <a:r>
              <a:rPr lang="nl-NL" sz="1800" dirty="0"/>
              <a:t>C = koolstof</a:t>
            </a:r>
          </a:p>
          <a:p>
            <a:pPr lvl="1"/>
            <a:r>
              <a:rPr lang="nl-NL" dirty="0"/>
              <a:t>H = waterstof</a:t>
            </a:r>
          </a:p>
          <a:p>
            <a:pPr lvl="1"/>
            <a:r>
              <a:rPr lang="nl-NL" dirty="0"/>
              <a:t>O = zuurstof</a:t>
            </a:r>
          </a:p>
          <a:p>
            <a:pPr lvl="1"/>
            <a:r>
              <a:rPr lang="nl-NL" sz="1800" dirty="0"/>
              <a:t>P = fosfor</a:t>
            </a:r>
          </a:p>
          <a:p>
            <a:pPr lvl="1"/>
            <a:r>
              <a:rPr lang="nl-NL" sz="1800" dirty="0"/>
              <a:t>N = stikstof</a:t>
            </a:r>
          </a:p>
          <a:p>
            <a:pPr lvl="1"/>
            <a:r>
              <a:rPr lang="nl-NL" dirty="0"/>
              <a:t>S = zwavel</a:t>
            </a:r>
            <a:endParaRPr lang="nl-NL" sz="1800" dirty="0"/>
          </a:p>
        </p:txBody>
      </p:sp>
    </p:spTree>
    <p:extLst>
      <p:ext uri="{BB962C8B-B14F-4D97-AF65-F5344CB8AC3E}">
        <p14:creationId xmlns:p14="http://schemas.microsoft.com/office/powerpoint/2010/main" val="28255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1602260"/>
            <a:ext cx="6984776" cy="5271323"/>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836712"/>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007768" y="1988840"/>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6639440" y="5921155"/>
            <a:ext cx="1076910" cy="925609"/>
          </a:xfrm>
          <a:prstGeom prst="rect">
            <a:avLst/>
          </a:prstGeom>
        </p:spPr>
      </p:pic>
      <p:sp>
        <p:nvSpPr>
          <p:cNvPr id="6" name="Stroomdiagram: Verbindingslijn 5"/>
          <p:cNvSpPr/>
          <p:nvPr/>
        </p:nvSpPr>
        <p:spPr>
          <a:xfrm>
            <a:off x="263352" y="6021288"/>
            <a:ext cx="428838" cy="360040"/>
          </a:xfrm>
          <a:prstGeom prst="flowChart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nl-NL" dirty="0"/>
              <a:t>C</a:t>
            </a:r>
          </a:p>
        </p:txBody>
      </p:sp>
      <p:sp>
        <p:nvSpPr>
          <p:cNvPr id="12" name="Stroomdiagram: Verbindingslijn 11"/>
          <p:cNvSpPr/>
          <p:nvPr/>
        </p:nvSpPr>
        <p:spPr>
          <a:xfrm>
            <a:off x="697005" y="6021288"/>
            <a:ext cx="428838" cy="360040"/>
          </a:xfrm>
          <a:prstGeom prst="flowChartConnector">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a:t>H</a:t>
            </a:r>
          </a:p>
        </p:txBody>
      </p:sp>
      <p:sp>
        <p:nvSpPr>
          <p:cNvPr id="14" name="Stroomdiagram: Verbindingslijn 13"/>
          <p:cNvSpPr/>
          <p:nvPr/>
        </p:nvSpPr>
        <p:spPr>
          <a:xfrm>
            <a:off x="1125843" y="6021288"/>
            <a:ext cx="428838" cy="36004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O</a:t>
            </a:r>
          </a:p>
        </p:txBody>
      </p:sp>
      <p:sp>
        <p:nvSpPr>
          <p:cNvPr id="15" name="Stroomdiagram: Verbindingslijn 14"/>
          <p:cNvSpPr/>
          <p:nvPr/>
        </p:nvSpPr>
        <p:spPr>
          <a:xfrm>
            <a:off x="1556622" y="6021288"/>
            <a:ext cx="428838" cy="36004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P</a:t>
            </a:r>
          </a:p>
        </p:txBody>
      </p:sp>
      <p:sp>
        <p:nvSpPr>
          <p:cNvPr id="16" name="Stroomdiagram: Verbindingslijn 15"/>
          <p:cNvSpPr/>
          <p:nvPr/>
        </p:nvSpPr>
        <p:spPr>
          <a:xfrm>
            <a:off x="1982969" y="6021288"/>
            <a:ext cx="428838" cy="36004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a:t>N</a:t>
            </a:r>
          </a:p>
        </p:txBody>
      </p:sp>
      <p:sp>
        <p:nvSpPr>
          <p:cNvPr id="17" name="Stroomdiagram: Verbindingslijn 16"/>
          <p:cNvSpPr/>
          <p:nvPr/>
        </p:nvSpPr>
        <p:spPr>
          <a:xfrm>
            <a:off x="2391207" y="6021288"/>
            <a:ext cx="428838" cy="360040"/>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S</a:t>
            </a:r>
          </a:p>
        </p:txBody>
      </p:sp>
      <p:sp>
        <p:nvSpPr>
          <p:cNvPr id="18" name="Stroomdiagram: Verbindingslijn 17"/>
          <p:cNvSpPr/>
          <p:nvPr/>
        </p:nvSpPr>
        <p:spPr>
          <a:xfrm>
            <a:off x="11292360" y="6021287"/>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Pb</a:t>
            </a:r>
          </a:p>
        </p:txBody>
      </p:sp>
      <p:sp>
        <p:nvSpPr>
          <p:cNvPr id="19" name="Stroomdiagram: Verbindingslijn 18"/>
          <p:cNvSpPr/>
          <p:nvPr/>
        </p:nvSpPr>
        <p:spPr>
          <a:xfrm>
            <a:off x="10718043" y="6021287"/>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Cu</a:t>
            </a:r>
          </a:p>
        </p:txBody>
      </p:sp>
      <p:sp>
        <p:nvSpPr>
          <p:cNvPr id="20" name="Stroomdiagram: Verbindingslijn 19"/>
          <p:cNvSpPr/>
          <p:nvPr/>
        </p:nvSpPr>
        <p:spPr>
          <a:xfrm>
            <a:off x="10143726" y="6021286"/>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F</a:t>
            </a:r>
          </a:p>
        </p:txBody>
      </p:sp>
      <p:sp>
        <p:nvSpPr>
          <p:cNvPr id="21" name="Stroomdiagram: Verbindingslijn 20"/>
          <p:cNvSpPr/>
          <p:nvPr/>
        </p:nvSpPr>
        <p:spPr>
          <a:xfrm>
            <a:off x="9559869" y="6021285"/>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Al</a:t>
            </a:r>
          </a:p>
        </p:txBody>
      </p:sp>
      <p:sp>
        <p:nvSpPr>
          <p:cNvPr id="22" name="Stroomdiagram: Verbindingslijn 21"/>
          <p:cNvSpPr/>
          <p:nvPr/>
        </p:nvSpPr>
        <p:spPr>
          <a:xfrm>
            <a:off x="8995092" y="6021285"/>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Fe</a:t>
            </a:r>
          </a:p>
        </p:txBody>
      </p:sp>
      <p:pic>
        <p:nvPicPr>
          <p:cNvPr id="9" name="Afbeelding 8"/>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982910" y="5744105"/>
            <a:ext cx="3305778" cy="914400"/>
          </a:xfrm>
          <a:prstGeom prst="rect">
            <a:avLst/>
          </a:prstGeom>
        </p:spPr>
      </p:pic>
    </p:spTree>
    <p:extLst>
      <p:ext uri="{BB962C8B-B14F-4D97-AF65-F5344CB8AC3E}">
        <p14:creationId xmlns:p14="http://schemas.microsoft.com/office/powerpoint/2010/main" val="258310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Bio-Cyclus in de economie</a:t>
            </a:r>
          </a:p>
        </p:txBody>
      </p:sp>
      <p:pic>
        <p:nvPicPr>
          <p:cNvPr id="2050" name="Picture 2" descr="biocyclus2">
            <a:extLst>
              <a:ext uri="{FF2B5EF4-FFF2-40B4-BE49-F238E27FC236}">
                <a16:creationId xmlns:a16="http://schemas.microsoft.com/office/drawing/2014/main" id="{A0B49D79-8ED1-4B6B-A2C9-4E0491B2D1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5400" y="2843608"/>
            <a:ext cx="4800426" cy="360032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a:extLst>
              <a:ext uri="{FF2B5EF4-FFF2-40B4-BE49-F238E27FC236}">
                <a16:creationId xmlns:a16="http://schemas.microsoft.com/office/drawing/2014/main" id="{5FE9F8BC-AC8E-437D-9650-FB4FC8BAC58E}"/>
              </a:ext>
            </a:extLst>
          </p:cNvPr>
          <p:cNvGrpSpPr/>
          <p:nvPr/>
        </p:nvGrpSpPr>
        <p:grpSpPr>
          <a:xfrm>
            <a:off x="4475986" y="2204864"/>
            <a:ext cx="2508222" cy="2159281"/>
            <a:chOff x="6413478" y="981909"/>
            <a:chExt cx="5359096" cy="5359096"/>
          </a:xfrm>
        </p:grpSpPr>
        <p:pic>
          <p:nvPicPr>
            <p:cNvPr id="17" name="Afbeelding 16">
              <a:extLst>
                <a:ext uri="{FF2B5EF4-FFF2-40B4-BE49-F238E27FC236}">
                  <a16:creationId xmlns:a16="http://schemas.microsoft.com/office/drawing/2014/main" id="{2B009EF0-7388-4202-AC60-D0DCBA77A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478" y="981909"/>
              <a:ext cx="5359096" cy="5359096"/>
            </a:xfrm>
            <a:prstGeom prst="rect">
              <a:avLst/>
            </a:prstGeom>
          </p:spPr>
        </p:pic>
        <p:pic>
          <p:nvPicPr>
            <p:cNvPr id="18" name="Afbeelding 17">
              <a:extLst>
                <a:ext uri="{FF2B5EF4-FFF2-40B4-BE49-F238E27FC236}">
                  <a16:creationId xmlns:a16="http://schemas.microsoft.com/office/drawing/2014/main" id="{7766F64A-4A9B-467D-B56F-3D205A30F07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22697" y="2041692"/>
              <a:ext cx="4248472" cy="3157497"/>
            </a:xfrm>
            <a:prstGeom prst="rect">
              <a:avLst/>
            </a:prstGeom>
          </p:spPr>
        </p:pic>
      </p:grpSp>
      <p:pic>
        <p:nvPicPr>
          <p:cNvPr id="19" name="Picture 2" descr="trigema">
            <a:extLst>
              <a:ext uri="{FF2B5EF4-FFF2-40B4-BE49-F238E27FC236}">
                <a16:creationId xmlns:a16="http://schemas.microsoft.com/office/drawing/2014/main" id="{0113D213-2216-412D-89BE-45CDDDEFF9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4152" y="3255591"/>
            <a:ext cx="4170706" cy="3128030"/>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1F37AB3D-4BFC-46AA-84DC-431E224E1D93}"/>
              </a:ext>
            </a:extLst>
          </p:cNvPr>
          <p:cNvSpPr txBox="1"/>
          <p:nvPr/>
        </p:nvSpPr>
        <p:spPr>
          <a:xfrm>
            <a:off x="789579" y="1844094"/>
            <a:ext cx="2321655" cy="369332"/>
          </a:xfrm>
          <a:prstGeom prst="rect">
            <a:avLst/>
          </a:prstGeom>
          <a:noFill/>
        </p:spPr>
        <p:txBody>
          <a:bodyPr wrap="square">
            <a:spAutoFit/>
          </a:bodyPr>
          <a:lstStyle/>
          <a:p>
            <a:pPr lvl="1"/>
            <a:r>
              <a:rPr lang="nl-NL" b="1" dirty="0"/>
              <a:t>Aardappels </a:t>
            </a:r>
          </a:p>
        </p:txBody>
      </p:sp>
      <p:sp>
        <p:nvSpPr>
          <p:cNvPr id="20" name="Tekstvak 19">
            <a:extLst>
              <a:ext uri="{FF2B5EF4-FFF2-40B4-BE49-F238E27FC236}">
                <a16:creationId xmlns:a16="http://schemas.microsoft.com/office/drawing/2014/main" id="{3EDBCEFA-12C4-44A6-B4EA-6DB1046E5804}"/>
              </a:ext>
            </a:extLst>
          </p:cNvPr>
          <p:cNvSpPr txBox="1"/>
          <p:nvPr/>
        </p:nvSpPr>
        <p:spPr>
          <a:xfrm>
            <a:off x="7464152" y="1835532"/>
            <a:ext cx="2321655" cy="369332"/>
          </a:xfrm>
          <a:prstGeom prst="rect">
            <a:avLst/>
          </a:prstGeom>
          <a:noFill/>
        </p:spPr>
        <p:txBody>
          <a:bodyPr wrap="square">
            <a:spAutoFit/>
          </a:bodyPr>
          <a:lstStyle/>
          <a:p>
            <a:pPr lvl="1"/>
            <a:r>
              <a:rPr lang="nl-NL" b="1" dirty="0" err="1"/>
              <a:t>Kartoen</a:t>
            </a:r>
            <a:r>
              <a:rPr lang="nl-NL" b="1" dirty="0"/>
              <a:t> </a:t>
            </a:r>
          </a:p>
        </p:txBody>
      </p:sp>
    </p:spTree>
    <p:extLst>
      <p:ext uri="{BB962C8B-B14F-4D97-AF65-F5344CB8AC3E}">
        <p14:creationId xmlns:p14="http://schemas.microsoft.com/office/powerpoint/2010/main" val="40540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van </a:t>
            </a:r>
            <a:r>
              <a:rPr lang="nl-NL" dirty="0" err="1"/>
              <a:t>Trigema</a:t>
            </a:r>
            <a:endParaRPr lang="nl-NL" dirty="0"/>
          </a:p>
        </p:txBody>
      </p:sp>
      <p:pic>
        <p:nvPicPr>
          <p:cNvPr id="1026" name="Picture 2" descr="trigema">
            <a:extLst>
              <a:ext uri="{FF2B5EF4-FFF2-40B4-BE49-F238E27FC236}">
                <a16:creationId xmlns:a16="http://schemas.microsoft.com/office/drawing/2014/main" id="{36947C70-4E37-4042-9C34-3C82E5C852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3644" y="1124744"/>
            <a:ext cx="6572250"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5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a:t>circulaire economie</a:t>
            </a:r>
            <a:br>
              <a:rPr lang="nl-NL" sz="2400" dirty="0"/>
            </a:br>
            <a:r>
              <a:rPr lang="nl-NL" sz="2400" dirty="0"/>
              <a:t>bio-cycli</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37722" y="1628800"/>
            <a:ext cx="6072554" cy="4956149"/>
          </a:xfrm>
        </p:spPr>
        <p:txBody>
          <a:bodyPr>
            <a:noAutofit/>
          </a:bodyPr>
          <a:lstStyle/>
          <a:p>
            <a:r>
              <a:rPr lang="nl-NL" sz="1800" b="1" dirty="0"/>
              <a:t>Expert groepen</a:t>
            </a:r>
          </a:p>
          <a:p>
            <a:pPr>
              <a:lnSpc>
                <a:spcPct val="107000"/>
              </a:lnSpc>
              <a:spcAft>
                <a:spcPts val="800"/>
              </a:spcAft>
            </a:pPr>
            <a:endParaRPr lang="nl-NL" sz="1800" b="1" dirty="0">
              <a:solidFill>
                <a:srgbClr val="0D2B0C"/>
              </a:solidFill>
              <a:effectLst/>
              <a:ea typeface="Times New Roman" panose="02020603050405020304" pitchFamily="18" charset="0"/>
            </a:endParaRPr>
          </a:p>
          <a:p>
            <a:pPr>
              <a:lnSpc>
                <a:spcPct val="107000"/>
              </a:lnSpc>
              <a:spcAft>
                <a:spcPts val="800"/>
              </a:spcAft>
            </a:pPr>
            <a:r>
              <a:rPr lang="nl-NL" sz="1800" b="1" dirty="0">
                <a:solidFill>
                  <a:srgbClr val="0D2B0C"/>
                </a:solidFill>
                <a:effectLst/>
                <a:ea typeface="Times New Roman" panose="02020603050405020304" pitchFamily="18" charset="0"/>
              </a:rPr>
              <a:t>Hoe: 5 groepen</a:t>
            </a:r>
            <a:br>
              <a:rPr lang="nl-NL" sz="1800" dirty="0">
                <a:ea typeface="Times New Roman" panose="02020603050405020304" pitchFamily="18" charset="0"/>
              </a:rPr>
            </a:br>
            <a:r>
              <a:rPr lang="nl-NL" sz="1800" b="1" dirty="0">
                <a:solidFill>
                  <a:srgbClr val="0D2B0C"/>
                </a:solidFill>
                <a:effectLst/>
                <a:ea typeface="Times New Roman" panose="02020603050405020304" pitchFamily="18" charset="0"/>
              </a:rPr>
              <a:t>Hulp</a:t>
            </a:r>
            <a:r>
              <a:rPr lang="nl-NL" sz="1800" dirty="0">
                <a:solidFill>
                  <a:srgbClr val="0D2B0C"/>
                </a:solidFill>
                <a:effectLst/>
                <a:ea typeface="Times New Roman" panose="02020603050405020304" pitchFamily="18" charset="0"/>
              </a:rPr>
              <a:t>: internet, kennis uit je omgeving</a:t>
            </a:r>
            <a:br>
              <a:rPr lang="nl-NL" sz="1800" dirty="0">
                <a:ea typeface="Times New Roman" panose="02020603050405020304" pitchFamily="18" charset="0"/>
              </a:rPr>
            </a:br>
            <a:r>
              <a:rPr lang="nl-NL" sz="1800" b="1" dirty="0">
                <a:solidFill>
                  <a:srgbClr val="0D2B0C"/>
                </a:solidFill>
                <a:effectLst/>
                <a:ea typeface="Times New Roman" panose="02020603050405020304" pitchFamily="18" charset="0"/>
              </a:rPr>
              <a:t>Uitkomst:</a:t>
            </a:r>
            <a:r>
              <a:rPr lang="nl-NL" sz="1800" dirty="0">
                <a:solidFill>
                  <a:srgbClr val="0D2B0C"/>
                </a:solidFill>
                <a:effectLst/>
                <a:ea typeface="Times New Roman" panose="02020603050405020304" pitchFamily="18" charset="0"/>
              </a:rPr>
              <a:t> Producten die gifvrij gemaakt zijn.</a:t>
            </a:r>
            <a:br>
              <a:rPr lang="nl-NL" sz="1800" dirty="0">
                <a:solidFill>
                  <a:srgbClr val="0D2B0C"/>
                </a:solidFill>
                <a:effectLst/>
                <a:ea typeface="Times New Roman" panose="02020603050405020304" pitchFamily="18" charset="0"/>
              </a:rPr>
            </a:br>
            <a:r>
              <a:rPr lang="nl-NL" sz="1800" dirty="0">
                <a:solidFill>
                  <a:srgbClr val="0D2B0C"/>
                </a:solidFill>
                <a:effectLst/>
                <a:ea typeface="Times New Roman" panose="02020603050405020304" pitchFamily="18" charset="0"/>
              </a:rPr>
              <a:t>Wat is de missie van het bedrijf?</a:t>
            </a:r>
            <a:br>
              <a:rPr lang="nl-NL" sz="1800" dirty="0">
                <a:solidFill>
                  <a:srgbClr val="0D2B0C"/>
                </a:solidFill>
                <a:effectLst/>
                <a:ea typeface="Times New Roman" panose="02020603050405020304" pitchFamily="18" charset="0"/>
              </a:rPr>
            </a:br>
            <a:r>
              <a:rPr lang="nl-NL" sz="1800" dirty="0">
                <a:solidFill>
                  <a:srgbClr val="0D2B0C"/>
                </a:solidFill>
                <a:effectLst/>
                <a:ea typeface="Times New Roman" panose="02020603050405020304" pitchFamily="18" charset="0"/>
              </a:rPr>
              <a:t>Wat maakt het bedrijf zo circulair</a:t>
            </a:r>
            <a:br>
              <a:rPr lang="nl-NL" sz="1800" dirty="0">
                <a:solidFill>
                  <a:srgbClr val="0D2B0C"/>
                </a:solidFill>
                <a:effectLst/>
                <a:ea typeface="Times New Roman" panose="02020603050405020304" pitchFamily="18" charset="0"/>
              </a:rPr>
            </a:br>
            <a:r>
              <a:rPr lang="nl-NL" sz="1800" dirty="0">
                <a:solidFill>
                  <a:srgbClr val="0D2B0C"/>
                </a:solidFill>
                <a:effectLst/>
                <a:ea typeface="Times New Roman" panose="02020603050405020304" pitchFamily="18" charset="0"/>
              </a:rPr>
              <a:t>Wat maakt het proces circulair?</a:t>
            </a:r>
            <a:br>
              <a:rPr lang="nl-NL" sz="1800" dirty="0">
                <a:solidFill>
                  <a:srgbClr val="0D2B0C"/>
                </a:solidFill>
                <a:effectLst/>
                <a:ea typeface="Times New Roman" panose="02020603050405020304" pitchFamily="18" charset="0"/>
              </a:rPr>
            </a:br>
            <a:r>
              <a:rPr lang="nl-NL" sz="1800" dirty="0">
                <a:solidFill>
                  <a:srgbClr val="0D2B0C"/>
                </a:solidFill>
                <a:effectLst/>
                <a:ea typeface="Times New Roman" panose="02020603050405020304" pitchFamily="18" charset="0"/>
              </a:rPr>
              <a:t>Waar kan je het product kopen?</a:t>
            </a:r>
          </a:p>
          <a:p>
            <a:pPr>
              <a:lnSpc>
                <a:spcPct val="107000"/>
              </a:lnSpc>
              <a:spcAft>
                <a:spcPts val="800"/>
              </a:spcAft>
            </a:pPr>
            <a:br>
              <a:rPr lang="nl-NL" sz="1800" dirty="0">
                <a:solidFill>
                  <a:srgbClr val="0D2B0C"/>
                </a:solidFill>
                <a:effectLst/>
                <a:ea typeface="Times New Roman" panose="02020603050405020304" pitchFamily="18" charset="0"/>
              </a:rPr>
            </a:br>
            <a:r>
              <a:rPr lang="nl-NL" sz="1800" b="1" dirty="0">
                <a:solidFill>
                  <a:srgbClr val="0D2B0C"/>
                </a:solidFill>
                <a:effectLst/>
                <a:ea typeface="Times New Roman" panose="02020603050405020304" pitchFamily="18" charset="0"/>
              </a:rPr>
              <a:t>Tijd:</a:t>
            </a:r>
            <a:r>
              <a:rPr lang="nl-NL" sz="1800" dirty="0">
                <a:solidFill>
                  <a:srgbClr val="0D2B0C"/>
                </a:solidFill>
                <a:effectLst/>
                <a:ea typeface="Times New Roman" panose="02020603050405020304" pitchFamily="18" charset="0"/>
              </a:rPr>
              <a:t> 10 minuten, voorbereiden 5 – 10 minuten presenteren</a:t>
            </a:r>
            <a:br>
              <a:rPr lang="nl-NL" sz="1800" dirty="0">
                <a:solidFill>
                  <a:srgbClr val="0D2B0C"/>
                </a:solidFill>
                <a:effectLst/>
                <a:ea typeface="Times New Roman" panose="02020603050405020304" pitchFamily="18" charset="0"/>
              </a:rPr>
            </a:br>
            <a:r>
              <a:rPr lang="nl-NL" sz="1800" b="1" dirty="0">
                <a:solidFill>
                  <a:srgbClr val="0D2B0C"/>
                </a:solidFill>
                <a:effectLst/>
                <a:ea typeface="Times New Roman" panose="02020603050405020304" pitchFamily="18" charset="0"/>
              </a:rPr>
              <a:t>Wat:  </a:t>
            </a:r>
            <a:r>
              <a:rPr lang="nl-NL" sz="1800" dirty="0"/>
              <a:t>Zoek op internet naar producten die volledig gifvrij zijn geproduceerd zodat ze gecomposteerd of vergist kunnen worden.</a:t>
            </a:r>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5" name="Afbeelding 4">
            <a:extLst>
              <a:ext uri="{FF2B5EF4-FFF2-40B4-BE49-F238E27FC236}">
                <a16:creationId xmlns:a16="http://schemas.microsoft.com/office/drawing/2014/main" id="{22F622E0-841A-40BF-94F3-31DCD4272349}"/>
              </a:ext>
            </a:extLst>
          </p:cNvPr>
          <p:cNvPicPr>
            <a:picLocks noChangeAspect="1"/>
          </p:cNvPicPr>
          <p:nvPr/>
        </p:nvPicPr>
        <p:blipFill>
          <a:blip r:embed="rId3"/>
          <a:stretch>
            <a:fillRect/>
          </a:stretch>
        </p:blipFill>
        <p:spPr>
          <a:xfrm>
            <a:off x="7322952" y="731836"/>
            <a:ext cx="4259447" cy="3190473"/>
          </a:xfrm>
          <a:prstGeom prst="rect">
            <a:avLst/>
          </a:prstGeom>
        </p:spPr>
      </p:pic>
    </p:spTree>
    <p:extLst>
      <p:ext uri="{BB962C8B-B14F-4D97-AF65-F5344CB8AC3E}">
        <p14:creationId xmlns:p14="http://schemas.microsoft.com/office/powerpoint/2010/main" val="3030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8F4E8E-4D4F-4A63-B908-2CFC414CBE0D}"/>
              </a:ext>
            </a:extLst>
          </p:cNvPr>
          <p:cNvSpPr>
            <a:spLocks noGrp="1"/>
          </p:cNvSpPr>
          <p:nvPr>
            <p:ph type="title"/>
          </p:nvPr>
        </p:nvSpPr>
        <p:spPr>
          <a:xfrm>
            <a:off x="609600" y="273050"/>
            <a:ext cx="8366719" cy="1162050"/>
          </a:xfrm>
        </p:spPr>
        <p:txBody>
          <a:bodyPr/>
          <a:lstStyle/>
          <a:p>
            <a:r>
              <a:rPr lang="nl-NL" dirty="0"/>
              <a:t>Kan je de volgende leerdoelen beantwoorden…</a:t>
            </a:r>
          </a:p>
        </p:txBody>
      </p:sp>
      <p:sp>
        <p:nvSpPr>
          <p:cNvPr id="6" name="Tijdelijke aanduiding voor tekst 5">
            <a:extLst>
              <a:ext uri="{FF2B5EF4-FFF2-40B4-BE49-F238E27FC236}">
                <a16:creationId xmlns:a16="http://schemas.microsoft.com/office/drawing/2014/main" id="{A6A0F2AF-2018-46B3-8B00-030607C98BD8}"/>
              </a:ext>
            </a:extLst>
          </p:cNvPr>
          <p:cNvSpPr>
            <a:spLocks noGrp="1"/>
          </p:cNvSpPr>
          <p:nvPr>
            <p:ph type="body" sz="half" idx="2"/>
          </p:nvPr>
        </p:nvSpPr>
        <p:spPr>
          <a:xfrm>
            <a:off x="609600" y="1435101"/>
            <a:ext cx="5918448" cy="4691063"/>
          </a:xfrm>
        </p:spPr>
        <p:txBody>
          <a:bodyPr>
            <a:normAutofit/>
          </a:bodyPr>
          <a:lstStyle/>
          <a:p>
            <a:endParaRPr lang="nl-NL" sz="1800" dirty="0"/>
          </a:p>
          <a:p>
            <a:r>
              <a:rPr lang="nl-NL" sz="1800" b="1" dirty="0"/>
              <a:t>Leerdoelen:</a:t>
            </a:r>
          </a:p>
          <a:p>
            <a:r>
              <a:rPr lang="nl-NL" sz="1800" dirty="0"/>
              <a:t>Je kan vier biologische cycli uit de natuur.</a:t>
            </a:r>
          </a:p>
          <a:p>
            <a:r>
              <a:rPr lang="nl-NL" sz="1800" dirty="0"/>
              <a:t>Je kan twee voorbeelden van bio – cycli uit de economie</a:t>
            </a:r>
          </a:p>
        </p:txBody>
      </p:sp>
      <p:pic>
        <p:nvPicPr>
          <p:cNvPr id="3076" name="Picture 4" descr="OERHUIS + INTERVIEW JACCO VAN WENGERDEN + HOF VAN CARTESIUS + BLOOMFRAME  WINDOW + BURGERWEESHUIS GERENOVEERD + EXPERIMENT KREWE">
            <a:extLst>
              <a:ext uri="{FF2B5EF4-FFF2-40B4-BE49-F238E27FC236}">
                <a16:creationId xmlns:a16="http://schemas.microsoft.com/office/drawing/2014/main" id="{C1ECC33E-8556-4CC6-AB18-9282037DE4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92144" y="2076585"/>
            <a:ext cx="4292748" cy="450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2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8F4E8E-4D4F-4A63-B908-2CFC414CBE0D}"/>
              </a:ext>
            </a:extLst>
          </p:cNvPr>
          <p:cNvSpPr>
            <a:spLocks noGrp="1"/>
          </p:cNvSpPr>
          <p:nvPr>
            <p:ph type="title"/>
          </p:nvPr>
        </p:nvSpPr>
        <p:spPr/>
        <p:txBody>
          <a:bodyPr/>
          <a:lstStyle/>
          <a:p>
            <a:r>
              <a:rPr lang="nl-NL" dirty="0"/>
              <a:t>Vorige les</a:t>
            </a:r>
          </a:p>
        </p:txBody>
      </p:sp>
      <p:sp>
        <p:nvSpPr>
          <p:cNvPr id="6" name="Tijdelijke aanduiding voor tekst 5">
            <a:extLst>
              <a:ext uri="{FF2B5EF4-FFF2-40B4-BE49-F238E27FC236}">
                <a16:creationId xmlns:a16="http://schemas.microsoft.com/office/drawing/2014/main" id="{A6A0F2AF-2018-46B3-8B00-030607C98BD8}"/>
              </a:ext>
            </a:extLst>
          </p:cNvPr>
          <p:cNvSpPr>
            <a:spLocks noGrp="1"/>
          </p:cNvSpPr>
          <p:nvPr>
            <p:ph type="body" sz="half" idx="2"/>
          </p:nvPr>
        </p:nvSpPr>
        <p:spPr/>
        <p:txBody>
          <a:bodyPr>
            <a:normAutofit/>
          </a:bodyPr>
          <a:lstStyle/>
          <a:p>
            <a:pPr marL="285750" indent="-285750">
              <a:buFontTx/>
              <a:buChar char="-"/>
            </a:pPr>
            <a:r>
              <a:rPr lang="nl-NL" sz="1800" dirty="0"/>
              <a:t>Ecosysteem </a:t>
            </a:r>
          </a:p>
          <a:p>
            <a:pPr marL="285750" indent="-285750">
              <a:buFontTx/>
              <a:buChar char="-"/>
            </a:pPr>
            <a:r>
              <a:rPr lang="nl-NL" sz="1800" dirty="0"/>
              <a:t>Geschiedenis </a:t>
            </a:r>
          </a:p>
          <a:p>
            <a:pPr marL="285750" indent="-285750">
              <a:buFontTx/>
              <a:buChar char="-"/>
            </a:pPr>
            <a:r>
              <a:rPr lang="nl-NL" sz="1800" dirty="0"/>
              <a:t>Opdracht: Introductie circulaire economie</a:t>
            </a:r>
          </a:p>
        </p:txBody>
      </p:sp>
      <p:pic>
        <p:nvPicPr>
          <p:cNvPr id="7" name="Tijdelijke aanduiding voor inhoud 7">
            <a:extLst>
              <a:ext uri="{FF2B5EF4-FFF2-40B4-BE49-F238E27FC236}">
                <a16:creationId xmlns:a16="http://schemas.microsoft.com/office/drawing/2014/main" id="{C1B6B53E-FA08-4983-93C3-388742862DFA}"/>
              </a:ext>
            </a:extLst>
          </p:cNvPr>
          <p:cNvPicPr>
            <a:picLocks noGrp="1" noChangeAspect="1"/>
          </p:cNvPicPr>
          <p:nvPr>
            <p:ph idx="1"/>
          </p:nvPr>
        </p:nvPicPr>
        <p:blipFill rotWithShape="1">
          <a:blip r:embed="rId2"/>
          <a:srcRect l="9511" t="55506" r="36311" b="29054"/>
          <a:stretch/>
        </p:blipFill>
        <p:spPr>
          <a:xfrm>
            <a:off x="1343472" y="4365104"/>
            <a:ext cx="9865096" cy="1581423"/>
          </a:xfrm>
        </p:spPr>
      </p:pic>
      <p:pic>
        <p:nvPicPr>
          <p:cNvPr id="9" name="Picture 2" descr="Reducenten">
            <a:extLst>
              <a:ext uri="{FF2B5EF4-FFF2-40B4-BE49-F238E27FC236}">
                <a16:creationId xmlns:a16="http://schemas.microsoft.com/office/drawing/2014/main" id="{17D5454D-E7BE-4B54-BDF7-9FC67D9D5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3050"/>
            <a:ext cx="52578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41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Lineaire economie</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7278"/>
            <a:ext cx="12192000" cy="2543443"/>
          </a:xfrm>
          <a:prstGeom prst="rect">
            <a:avLst/>
          </a:prstGeom>
        </p:spPr>
      </p:pic>
    </p:spTree>
    <p:extLst>
      <p:ext uri="{BB962C8B-B14F-4D97-AF65-F5344CB8AC3E}">
        <p14:creationId xmlns:p14="http://schemas.microsoft.com/office/powerpoint/2010/main" val="212939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8F4E8E-4D4F-4A63-B908-2CFC414CBE0D}"/>
              </a:ext>
            </a:extLst>
          </p:cNvPr>
          <p:cNvSpPr>
            <a:spLocks noGrp="1"/>
          </p:cNvSpPr>
          <p:nvPr>
            <p:ph type="title"/>
          </p:nvPr>
        </p:nvSpPr>
        <p:spPr/>
        <p:txBody>
          <a:bodyPr/>
          <a:lstStyle/>
          <a:p>
            <a:r>
              <a:rPr lang="nl-NL" dirty="0"/>
              <a:t>Vandaag</a:t>
            </a:r>
          </a:p>
        </p:txBody>
      </p:sp>
      <p:sp>
        <p:nvSpPr>
          <p:cNvPr id="6" name="Tijdelijke aanduiding voor tekst 5">
            <a:extLst>
              <a:ext uri="{FF2B5EF4-FFF2-40B4-BE49-F238E27FC236}">
                <a16:creationId xmlns:a16="http://schemas.microsoft.com/office/drawing/2014/main" id="{A6A0F2AF-2018-46B3-8B00-030607C98BD8}"/>
              </a:ext>
            </a:extLst>
          </p:cNvPr>
          <p:cNvSpPr>
            <a:spLocks noGrp="1"/>
          </p:cNvSpPr>
          <p:nvPr>
            <p:ph type="body" sz="half" idx="2"/>
          </p:nvPr>
        </p:nvSpPr>
        <p:spPr>
          <a:xfrm>
            <a:off x="609600" y="1435101"/>
            <a:ext cx="5918448" cy="4691063"/>
          </a:xfrm>
        </p:spPr>
        <p:txBody>
          <a:bodyPr>
            <a:normAutofit/>
          </a:bodyPr>
          <a:lstStyle/>
          <a:p>
            <a:pPr marL="285750" indent="-285750">
              <a:buFontTx/>
              <a:buChar char="-"/>
            </a:pPr>
            <a:r>
              <a:rPr lang="nl-NL" sz="1800" dirty="0"/>
              <a:t>Biologische cycli</a:t>
            </a:r>
          </a:p>
          <a:p>
            <a:pPr marL="285750" indent="-285750">
              <a:buFontTx/>
              <a:buChar char="-"/>
            </a:pPr>
            <a:r>
              <a:rPr lang="nl-NL" sz="1800" dirty="0"/>
              <a:t>Bio – cycli in de economie</a:t>
            </a:r>
          </a:p>
          <a:p>
            <a:pPr marL="285750" indent="-285750">
              <a:buFontTx/>
              <a:buChar char="-"/>
            </a:pPr>
            <a:endParaRPr lang="nl-NL" sz="1800" dirty="0"/>
          </a:p>
          <a:p>
            <a:r>
              <a:rPr lang="nl-NL" sz="1800" b="1" dirty="0"/>
              <a:t>Leerdoelen:</a:t>
            </a:r>
          </a:p>
          <a:p>
            <a:r>
              <a:rPr lang="nl-NL" sz="1800" dirty="0"/>
              <a:t>Je kan vier biologische cycli uit de natuur.</a:t>
            </a:r>
          </a:p>
          <a:p>
            <a:r>
              <a:rPr lang="nl-NL" sz="1800" dirty="0"/>
              <a:t>Je kan twee voorbeelden van bio – cycli uit de economie</a:t>
            </a:r>
          </a:p>
        </p:txBody>
      </p:sp>
      <p:pic>
        <p:nvPicPr>
          <p:cNvPr id="3076" name="Picture 4" descr="OERHUIS + INTERVIEW JACCO VAN WENGERDEN + HOF VAN CARTESIUS + BLOOMFRAME  WINDOW + BURGERWEESHUIS GERENOVEERD + EXPERIMENT KREWE">
            <a:extLst>
              <a:ext uri="{FF2B5EF4-FFF2-40B4-BE49-F238E27FC236}">
                <a16:creationId xmlns:a16="http://schemas.microsoft.com/office/drawing/2014/main" id="{C1ECC33E-8556-4CC6-AB18-9282037DE4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04112" y="1174817"/>
            <a:ext cx="4292748" cy="450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2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natuur werkt circulair</a:t>
            </a:r>
          </a:p>
        </p:txBody>
      </p:sp>
      <p:pic>
        <p:nvPicPr>
          <p:cNvPr id="4" name="Tijdelijke aanduiding voor inhoud 3"/>
          <p:cNvPicPr>
            <a:picLocks noGrp="1" noChangeAspect="1"/>
          </p:cNvPicPr>
          <p:nvPr>
            <p:ph idx="1"/>
          </p:nvPr>
        </p:nvPicPr>
        <p:blipFill>
          <a:blip r:embed="rId3"/>
          <a:stretch>
            <a:fillRect/>
          </a:stretch>
        </p:blipFill>
        <p:spPr>
          <a:xfrm>
            <a:off x="1919536" y="1052736"/>
            <a:ext cx="8568952" cy="4982399"/>
          </a:xfrm>
          <a:prstGeom prst="rect">
            <a:avLst/>
          </a:prstGeom>
        </p:spPr>
      </p:pic>
    </p:spTree>
    <p:extLst>
      <p:ext uri="{BB962C8B-B14F-4D97-AF65-F5344CB8AC3E}">
        <p14:creationId xmlns:p14="http://schemas.microsoft.com/office/powerpoint/2010/main" val="222585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18646-F34E-4F16-896E-7DE30E941C21}"/>
              </a:ext>
            </a:extLst>
          </p:cNvPr>
          <p:cNvSpPr>
            <a:spLocks noGrp="1"/>
          </p:cNvSpPr>
          <p:nvPr>
            <p:ph type="title"/>
          </p:nvPr>
        </p:nvSpPr>
        <p:spPr/>
        <p:txBody>
          <a:bodyPr/>
          <a:lstStyle/>
          <a:p>
            <a:r>
              <a:rPr lang="nl-NL" dirty="0"/>
              <a:t>Koolstof kringloop</a:t>
            </a:r>
          </a:p>
        </p:txBody>
      </p:sp>
      <p:pic>
        <p:nvPicPr>
          <p:cNvPr id="4098" name="Picture 2" descr="koolstofkringloop rol plant dier bacterie en mens">
            <a:extLst>
              <a:ext uri="{FF2B5EF4-FFF2-40B4-BE49-F238E27FC236}">
                <a16:creationId xmlns:a16="http://schemas.microsoft.com/office/drawing/2014/main" id="{81F2ED33-4328-43DF-9D62-6E9B081A90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0119" y="980728"/>
            <a:ext cx="9631762" cy="572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6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odemleven – Wolthoorn.nl">
            <a:extLst>
              <a:ext uri="{FF2B5EF4-FFF2-40B4-BE49-F238E27FC236}">
                <a16:creationId xmlns:a16="http://schemas.microsoft.com/office/drawing/2014/main" id="{CB3B07C2-CF07-433D-8F50-4F86FD7D6A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0574" y="1412776"/>
            <a:ext cx="6572250" cy="4929188"/>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3E068CAE-FA10-4A10-8BEE-E74CEB8599A9}"/>
              </a:ext>
            </a:extLst>
          </p:cNvPr>
          <p:cNvSpPr>
            <a:spLocks noGrp="1"/>
          </p:cNvSpPr>
          <p:nvPr>
            <p:ph type="title"/>
          </p:nvPr>
        </p:nvSpPr>
        <p:spPr>
          <a:xfrm>
            <a:off x="2639616" y="332656"/>
            <a:ext cx="8860565" cy="648072"/>
          </a:xfrm>
        </p:spPr>
        <p:txBody>
          <a:bodyPr/>
          <a:lstStyle/>
          <a:p>
            <a:r>
              <a:rPr lang="nl-NL" dirty="0"/>
              <a:t>Stikstof kringloop</a:t>
            </a:r>
          </a:p>
        </p:txBody>
      </p:sp>
    </p:spTree>
    <p:extLst>
      <p:ext uri="{BB962C8B-B14F-4D97-AF65-F5344CB8AC3E}">
        <p14:creationId xmlns:p14="http://schemas.microsoft.com/office/powerpoint/2010/main" val="230810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dan……</a:t>
            </a:r>
          </a:p>
        </p:txBody>
      </p:sp>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0" name="Picture 2" descr="Stikstofkringloop in ecosysteem : Processen | Seizoenen, Ecosysteem, Gratis  download">
            <a:extLst>
              <a:ext uri="{FF2B5EF4-FFF2-40B4-BE49-F238E27FC236}">
                <a16:creationId xmlns:a16="http://schemas.microsoft.com/office/drawing/2014/main" id="{F3ED5429-57F0-475C-9FBC-8ABBCD7404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07824" y="764704"/>
            <a:ext cx="5924148" cy="595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2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1340768"/>
            <a:ext cx="6984776" cy="5271323"/>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836712"/>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007768" y="1988840"/>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6599570" y="5932391"/>
            <a:ext cx="1076910" cy="925609"/>
          </a:xfrm>
          <a:prstGeom prst="rect">
            <a:avLst/>
          </a:prstGeom>
        </p:spPr>
      </p:pic>
      <p:cxnSp>
        <p:nvCxnSpPr>
          <p:cNvPr id="10" name="Rechte verbindingslijn met pijl 9"/>
          <p:cNvCxnSpPr/>
          <p:nvPr/>
        </p:nvCxnSpPr>
        <p:spPr>
          <a:xfrm>
            <a:off x="8616280" y="4941168"/>
            <a:ext cx="0" cy="1008112"/>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5591944" y="5019905"/>
            <a:ext cx="0" cy="92937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flipV="1">
            <a:off x="6024356" y="5889661"/>
            <a:ext cx="2016224" cy="1"/>
          </a:xfrm>
          <a:prstGeom prst="straightConnector1">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6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4DEA8E-2D05-483F-850B-6BD8FDEC1A67}">
  <ds:schemaRefs>
    <ds:schemaRef ds:uri="http://schemas.openxmlformats.org/package/2006/metadata/core-properties"/>
    <ds:schemaRef ds:uri="http://www.w3.org/XML/1998/namespace"/>
    <ds:schemaRef ds:uri="65a438ee-5745-486f-9905-18fb91000ab3"/>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12d6fc12-9aeb-4b43-aabb-b0c0d278568f"/>
    <ds:schemaRef ds:uri="http://purl.org/dc/dcmitype/"/>
  </ds:schemaRefs>
</ds:datastoreItem>
</file>

<file path=customXml/itemProps2.xml><?xml version="1.0" encoding="utf-8"?>
<ds:datastoreItem xmlns:ds="http://schemas.openxmlformats.org/officeDocument/2006/customXml" ds:itemID="{54400F02-F127-4B4A-9713-43540130D2B8}">
  <ds:schemaRefs>
    <ds:schemaRef ds:uri="http://schemas.microsoft.com/sharepoint/v3/contenttype/forms"/>
  </ds:schemaRefs>
</ds:datastoreItem>
</file>

<file path=customXml/itemProps3.xml><?xml version="1.0" encoding="utf-8"?>
<ds:datastoreItem xmlns:ds="http://schemas.openxmlformats.org/officeDocument/2006/customXml" ds:itemID="{080D2794-1B62-4BD5-844B-D69A8C876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685</TotalTime>
  <Words>901</Words>
  <Application>Microsoft Office PowerPoint</Application>
  <PresentationFormat>Breedbeeld</PresentationFormat>
  <Paragraphs>104</Paragraphs>
  <Slides>15</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Tahoma</vt:lpstr>
      <vt:lpstr>Kantoorthema</vt:lpstr>
      <vt:lpstr>PowerPoint-presentatie</vt:lpstr>
      <vt:lpstr>Vorige les</vt:lpstr>
      <vt:lpstr>Lineaire economie</vt:lpstr>
      <vt:lpstr>Vandaag</vt:lpstr>
      <vt:lpstr>De natuur werkt circulair</vt:lpstr>
      <vt:lpstr>Koolstof kringloop</vt:lpstr>
      <vt:lpstr>Stikstof kringloop</vt:lpstr>
      <vt:lpstr>Hoe dan……</vt:lpstr>
      <vt:lpstr>Hoe is het mogelijk dat……</vt:lpstr>
      <vt:lpstr>Hoe is het mogelijk dat……</vt:lpstr>
      <vt:lpstr>Hoe is het mogelijk dat……</vt:lpstr>
      <vt:lpstr>Bio-Cyclus in de economie</vt:lpstr>
      <vt:lpstr>Voorbeeld van Trigema</vt:lpstr>
      <vt:lpstr>circulaire economie bio-cycli</vt:lpstr>
      <vt:lpstr>Kan je de volgende leerdoelen beantwoorden…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Gerjan de Ruiter</cp:lastModifiedBy>
  <cp:revision>90</cp:revision>
  <dcterms:created xsi:type="dcterms:W3CDTF">2013-11-15T15:05:42Z</dcterms:created>
  <dcterms:modified xsi:type="dcterms:W3CDTF">2020-11-18T08:14:52Z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